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4" r:id="rId4"/>
    <p:sldId id="273" r:id="rId5"/>
    <p:sldId id="264" r:id="rId6"/>
    <p:sldId id="265" r:id="rId7"/>
    <p:sldId id="266" r:id="rId8"/>
    <p:sldId id="260" r:id="rId9"/>
    <p:sldId id="261" r:id="rId10"/>
    <p:sldId id="262" r:id="rId11"/>
    <p:sldId id="267" r:id="rId12"/>
    <p:sldId id="269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B5DF-5ABF-48CC-B0CB-3039819A1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142CA-45A3-40B8-A512-882A51083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5CE6C-5C5C-4CF6-8AA5-CBE5D7A0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0B15D-5721-4CAE-A403-1CB86986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37478-BA26-4561-B6FA-758F096D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92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8D4F-FCE0-495D-B622-C2FCFCB0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148EC-B7FE-4D4C-B1D7-1699105E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164B3-7512-4C64-9235-CE6B99C46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3F44-998C-4082-BC11-44D1C8A0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A5232-94F1-4D59-8F0A-6FE42033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1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56DDB-B9E3-4BCE-AE14-8B8DEEBB9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8710B-3327-4176-9EBA-F128A7410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50910-722B-468A-A84A-2B329782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875AD-862A-4836-89E2-53DE262DA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F60DF-501F-4908-B56F-B697291B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27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F224-7342-425D-BE9D-3515AB03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ECF63-FCC6-4BB8-BC5F-12885119B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1BA5B-DFD1-4A7A-B977-508288423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D6F91-56F2-4002-91A8-3C5316031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D06B1-6A7D-4BD6-B8F9-A5ED3F6A1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8DBB9-5FB6-4CBC-86B2-C57F4E2D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11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36B3F-26F7-46D9-A306-9CB0EBEC7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52DF9-8461-4018-A69C-F003A1893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6B929-59E8-45FD-B13B-048575DDE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1CB01-257D-40CD-98E6-390E515D8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A9F094-D7A5-466D-9B6E-07FEE68F3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72CF3-8C35-4065-9123-A2FEBB4E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5424FC-7862-4920-8B69-A7273561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775DC6-7FEA-437E-9EEA-1A6E4ED40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57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5BC92-43DC-4A3A-ACC0-EE3FDF2A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575269-1AE7-418B-8D2F-D0F688DD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83B47E-6C90-4709-94CE-A63DD108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83EEF-C747-42D9-8BDC-AB83E4B53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162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32B85-5B2B-4E3E-B97A-E7305B18E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C8BCC4-EE18-4310-B569-9AA09CC0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A8CFF-6165-491F-A36C-AE0869F0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6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6BDC-C0F6-4014-9523-F8403BD80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48005-E917-433A-9585-C99AF2191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7E3F3-64B7-4BC8-A9D5-A3A870AD5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527F6-C1CA-4EA0-993E-97E805ED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E9138-07ED-4336-AFCB-A5694C4F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C895B-49B4-4721-B80B-1A8CD2AFC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15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E806-8EA2-4FBB-AF00-A499029C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BE0E30-C3D6-418E-958C-BD0538D9EF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E3C96-014B-49C9-9E3E-61E4DA242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CAE21-2E52-4D7A-BD82-94001B4E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FB713-1802-4463-A111-2A14211D2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0FAFE-0717-4073-B69B-2B841EDB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81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F28A-AAC4-41D3-8A34-A34C4EF1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1BFEF-7C5B-447A-9E69-4685B7F85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D4AF9-3262-4990-8FB2-A31DEE83A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4AA7B-43B7-40D4-ACF3-372C24F56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B5AFB-D5CC-452A-905D-ECF1D4C26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1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F90D2E-87ED-47F1-9C26-2D96685A3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F44799-B064-4FBE-B169-30E00B78D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C28E2-8347-40AF-9C37-CC0B2F048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E60D2-66DC-4A3B-B4CC-EADC39CF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F03FA-C1CB-4C6C-A4A7-5C270DD7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83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F3FA62-3865-4A99-927C-8C0DE495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36CF4-B23E-4D79-A957-D0332724F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A1E21-3FAC-4278-9AA4-DA3B7CA0B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FE066-F4EB-4E42-B397-4B7820C7A40B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3CB09-0587-4EE4-8A5B-67B899AD5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FC4F0-3491-4CD9-A8E1-E3DF49BD9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3D4B5-69AB-43CC-BF01-51FB4F1E4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1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6465999-2FF9-4E4A-A93F-59CB12398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714" y="643466"/>
            <a:ext cx="784657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8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F5094B-2280-427C-A6A7-A25572F9F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61618"/>
            <a:ext cx="10905066" cy="43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3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4E1B2-8834-493C-B11C-5D31BE102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3982"/>
            <a:ext cx="10515600" cy="5652981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Although the Roman Catholic Church provided continuity, the period was</a:t>
            </a:r>
            <a:r>
              <a:rPr lang="tr-TR" dirty="0"/>
              <a:t> </a:t>
            </a:r>
            <a:r>
              <a:rPr lang="en-US" dirty="0"/>
              <a:t>one of enormous historical, social, and linguistic change. To emphasize these</a:t>
            </a:r>
            <a:r>
              <a:rPr lang="tr-TR" dirty="0"/>
              <a:t> </a:t>
            </a:r>
            <a:r>
              <a:rPr lang="en-US" dirty="0"/>
              <a:t>changes and the events underlying them, we have divided the period into three</a:t>
            </a:r>
            <a:r>
              <a:rPr lang="tr-TR" dirty="0"/>
              <a:t> </a:t>
            </a:r>
            <a:r>
              <a:rPr lang="en-US" dirty="0"/>
              <a:t>primary sections: Anglo-Saxon Literature, Anglo-Norman Literature, and Middle</a:t>
            </a:r>
            <a:r>
              <a:rPr lang="tr-TR" dirty="0"/>
              <a:t> </a:t>
            </a:r>
            <a:r>
              <a:rPr lang="en-US" dirty="0"/>
              <a:t>English Literature in the Fourteenth and Fifteenth Centuries. The Anglo-</a:t>
            </a:r>
            <a:r>
              <a:rPr lang="tr-TR" dirty="0"/>
              <a:t> </a:t>
            </a:r>
            <a:r>
              <a:rPr lang="en-US" dirty="0"/>
              <a:t>Saxon invaders, who began their conquest of the southeastern part of Britain</a:t>
            </a:r>
            <a:r>
              <a:rPr lang="tr-TR" dirty="0"/>
              <a:t> </a:t>
            </a:r>
            <a:r>
              <a:rPr lang="en-US" dirty="0"/>
              <a:t>around 450, spoke an early form of the language we now call Old English.</a:t>
            </a:r>
            <a:endParaRPr lang="tr-TR" dirty="0"/>
          </a:p>
          <a:p>
            <a:pPr algn="just"/>
            <a:r>
              <a:rPr lang="en-US" dirty="0"/>
              <a:t>The changes already in progress in the language and culture of Anglo-Saxon</a:t>
            </a:r>
            <a:r>
              <a:rPr lang="tr-TR" dirty="0"/>
              <a:t> </a:t>
            </a:r>
            <a:r>
              <a:rPr lang="en-US" dirty="0"/>
              <a:t>England were greatly accelerated by the Norman Conquest of 1066. The</a:t>
            </a:r>
            <a:r>
              <a:rPr lang="tr-TR" dirty="0"/>
              <a:t> </a:t>
            </a:r>
            <a:r>
              <a:rPr lang="en-US" dirty="0"/>
              <a:t>ascendancy of a French-speaking ruling class had the effect of adding a vast</a:t>
            </a:r>
            <a:r>
              <a:rPr lang="tr-TR" dirty="0"/>
              <a:t> </a:t>
            </a:r>
            <a:r>
              <a:rPr lang="en-US" dirty="0"/>
              <a:t>number of French loan words to the English vocabulary. The conquest</a:t>
            </a:r>
            <a:r>
              <a:rPr lang="tr-TR" dirty="0"/>
              <a:t> </a:t>
            </a:r>
            <a:r>
              <a:rPr lang="en-US" dirty="0"/>
              <a:t>resulted in new forms of political organization and administration, architecture,</a:t>
            </a:r>
            <a:r>
              <a:rPr lang="tr-TR" dirty="0"/>
              <a:t> </a:t>
            </a:r>
            <a:r>
              <a:rPr lang="en-US" dirty="0"/>
              <a:t>and literary expression.</a:t>
            </a:r>
            <a:endParaRPr lang="tr-TR" dirty="0"/>
          </a:p>
          <a:p>
            <a:pPr algn="just"/>
            <a:endParaRPr lang="tr-TR" dirty="0"/>
          </a:p>
          <a:p>
            <a:pPr marL="0" indent="0" algn="just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091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D82C-5CEE-4F8F-9B97-10784D02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Anglo-Saxon</a:t>
            </a:r>
            <a:r>
              <a:rPr lang="tr-TR" dirty="0"/>
              <a:t> </a:t>
            </a:r>
            <a:r>
              <a:rPr lang="tr-TR" dirty="0" err="1"/>
              <a:t>Literature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2EA26-9FB6-4C73-9D4C-3BA5C7083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Wanderer</a:t>
            </a:r>
            <a:endParaRPr lang="tr-TR" dirty="0"/>
          </a:p>
          <a:p>
            <a:r>
              <a:rPr lang="tr-TR" dirty="0" err="1"/>
              <a:t>Beowulf</a:t>
            </a:r>
            <a:endParaRPr lang="tr-TR" dirty="0"/>
          </a:p>
          <a:p>
            <a:r>
              <a:rPr lang="en-US" dirty="0"/>
              <a:t>Bede</a:t>
            </a:r>
            <a:r>
              <a:rPr lang="tr-TR" dirty="0"/>
              <a:t>, </a:t>
            </a:r>
            <a:r>
              <a:rPr lang="en-US" dirty="0"/>
              <a:t>Ecclesiastical History of the English People,</a:t>
            </a:r>
            <a:endParaRPr lang="tr-TR" dirty="0"/>
          </a:p>
          <a:p>
            <a:r>
              <a:rPr lang="en-GB" dirty="0"/>
              <a:t>The Battle of Maldon</a:t>
            </a:r>
            <a:endParaRPr lang="tr-TR" dirty="0"/>
          </a:p>
          <a:p>
            <a:r>
              <a:rPr lang="en-GB" dirty="0"/>
              <a:t>Boethius's </a:t>
            </a:r>
            <a:r>
              <a:rPr lang="en-GB" i="1" dirty="0"/>
              <a:t>Consolation of Philosophy</a:t>
            </a:r>
            <a:endParaRPr lang="tr-TR" i="1" dirty="0"/>
          </a:p>
          <a:p>
            <a:r>
              <a:rPr lang="en-GB" dirty="0"/>
              <a:t>Anglo-Saxon</a:t>
            </a:r>
            <a:r>
              <a:rPr lang="tr-TR" dirty="0"/>
              <a:t> </a:t>
            </a:r>
            <a:r>
              <a:rPr lang="en-GB" dirty="0"/>
              <a:t>Chronicle</a:t>
            </a:r>
            <a:r>
              <a:rPr lang="tr-TR" dirty="0"/>
              <a:t>s</a:t>
            </a:r>
          </a:p>
          <a:p>
            <a:r>
              <a:rPr lang="tr-TR" i="1" dirty="0" err="1"/>
              <a:t>Dream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Rood</a:t>
            </a:r>
            <a:endParaRPr lang="tr-TR" i="1" dirty="0"/>
          </a:p>
          <a:p>
            <a:r>
              <a:rPr lang="tr-TR" dirty="0" err="1"/>
              <a:t>Caedmon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21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8868-85BE-4CC4-8110-13DB46F9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Anglo</a:t>
            </a:r>
            <a:r>
              <a:rPr lang="tr-TR" dirty="0"/>
              <a:t>-Norman </a:t>
            </a:r>
            <a:r>
              <a:rPr lang="tr-TR" dirty="0" err="1"/>
              <a:t>Literature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84333-36EE-4C5B-9BC5-F49119E75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Marie de France </a:t>
            </a:r>
            <a:endParaRPr lang="tr-TR" dirty="0"/>
          </a:p>
          <a:p>
            <a:r>
              <a:rPr lang="fr-FR" dirty="0" err="1"/>
              <a:t>Chretien</a:t>
            </a:r>
            <a:r>
              <a:rPr lang="fr-FR" dirty="0"/>
              <a:t> de Troyes</a:t>
            </a:r>
            <a:endParaRPr lang="tr-TR" dirty="0"/>
          </a:p>
          <a:p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Owl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Nightingale</a:t>
            </a:r>
            <a:endParaRPr lang="tr-TR" i="1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142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1225-70FC-4EBC-99C5-61F1A1B28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14th Century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AE30-7F1C-4502-9E39-77D88B0A0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1348 Black </a:t>
            </a:r>
            <a:r>
              <a:rPr lang="tr-TR" dirty="0" err="1"/>
              <a:t>Death</a:t>
            </a:r>
            <a:endParaRPr lang="tr-TR" dirty="0"/>
          </a:p>
          <a:p>
            <a:r>
              <a:rPr lang="tr-TR" dirty="0" err="1"/>
              <a:t>Bocaccio’s</a:t>
            </a:r>
            <a:r>
              <a:rPr lang="tr-TR" dirty="0"/>
              <a:t> </a:t>
            </a:r>
            <a:r>
              <a:rPr lang="tr-TR" i="1" dirty="0" err="1"/>
              <a:t>Decameron</a:t>
            </a:r>
            <a:endParaRPr lang="tr-TR" i="1" dirty="0"/>
          </a:p>
          <a:p>
            <a:r>
              <a:rPr lang="tr-TR" dirty="0" err="1"/>
              <a:t>Dante’s</a:t>
            </a:r>
            <a:r>
              <a:rPr lang="tr-TR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Divine</a:t>
            </a:r>
            <a:r>
              <a:rPr lang="tr-TR" i="1" dirty="0"/>
              <a:t> </a:t>
            </a:r>
            <a:r>
              <a:rPr lang="tr-TR" i="1" dirty="0" err="1"/>
              <a:t>Comedy</a:t>
            </a:r>
            <a:endParaRPr lang="tr-TR" i="1" dirty="0"/>
          </a:p>
          <a:p>
            <a:r>
              <a:rPr lang="tr-TR" dirty="0" err="1"/>
              <a:t>Geoffrey</a:t>
            </a:r>
            <a:r>
              <a:rPr lang="tr-TR" dirty="0"/>
              <a:t> </a:t>
            </a:r>
            <a:r>
              <a:rPr lang="tr-TR" dirty="0" err="1"/>
              <a:t>Chaucer</a:t>
            </a:r>
            <a:r>
              <a:rPr lang="tr-TR" dirty="0"/>
              <a:t>,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Canterbury</a:t>
            </a:r>
            <a:r>
              <a:rPr lang="tr-TR" i="1" dirty="0"/>
              <a:t> </a:t>
            </a:r>
            <a:r>
              <a:rPr lang="tr-TR" i="1" dirty="0" err="1"/>
              <a:t>Tales</a:t>
            </a:r>
            <a:r>
              <a:rPr lang="tr-TR" i="1" dirty="0"/>
              <a:t>, </a:t>
            </a:r>
            <a:r>
              <a:rPr lang="tr-TR" i="1" dirty="0" err="1"/>
              <a:t>The</a:t>
            </a:r>
            <a:r>
              <a:rPr lang="tr-TR" i="1" dirty="0"/>
              <a:t> House of </a:t>
            </a:r>
            <a:r>
              <a:rPr lang="tr-TR" i="1" dirty="0" err="1"/>
              <a:t>Fame</a:t>
            </a:r>
            <a:endParaRPr lang="tr-TR" i="1" dirty="0"/>
          </a:p>
          <a:p>
            <a:r>
              <a:rPr lang="tr-TR" i="1" dirty="0" err="1"/>
              <a:t>Piers</a:t>
            </a:r>
            <a:r>
              <a:rPr lang="tr-TR" i="1" dirty="0"/>
              <a:t> </a:t>
            </a:r>
            <a:r>
              <a:rPr lang="tr-TR" i="1" dirty="0" err="1"/>
              <a:t>Plowman</a:t>
            </a:r>
            <a:r>
              <a:rPr lang="tr-TR" dirty="0"/>
              <a:t>, William </a:t>
            </a:r>
            <a:r>
              <a:rPr lang="tr-TR" dirty="0" err="1"/>
              <a:t>Langland</a:t>
            </a:r>
            <a:endParaRPr lang="tr-TR" dirty="0"/>
          </a:p>
          <a:p>
            <a:r>
              <a:rPr lang="tr-TR" i="1" dirty="0" err="1"/>
              <a:t>Pearl</a:t>
            </a:r>
            <a:endParaRPr lang="tr-TR" i="1" dirty="0"/>
          </a:p>
          <a:p>
            <a:r>
              <a:rPr lang="tr-TR" i="1" dirty="0" err="1"/>
              <a:t>Sir</a:t>
            </a:r>
            <a:r>
              <a:rPr lang="tr-TR" i="1" dirty="0"/>
              <a:t> </a:t>
            </a:r>
            <a:r>
              <a:rPr lang="tr-TR" i="1" dirty="0" err="1"/>
              <a:t>Gawain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Green</a:t>
            </a:r>
            <a:r>
              <a:rPr lang="tr-TR" i="1" dirty="0"/>
              <a:t> Knight</a:t>
            </a:r>
          </a:p>
          <a:p>
            <a:r>
              <a:rPr lang="tr-TR" dirty="0" err="1"/>
              <a:t>Julian</a:t>
            </a:r>
            <a:r>
              <a:rPr lang="tr-TR" dirty="0"/>
              <a:t> of Norwich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98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8885-C4AA-4EF4-A21D-EF38421E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15th </a:t>
            </a:r>
            <a:r>
              <a:rPr lang="tr-TR" dirty="0" err="1"/>
              <a:t>century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A641-2485-4783-AFA1-D2F1B7FCB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Battle of </a:t>
            </a:r>
            <a:r>
              <a:rPr lang="tr-TR" dirty="0" err="1"/>
              <a:t>Agincourt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Roses</a:t>
            </a:r>
            <a:endParaRPr lang="tr-TR" dirty="0"/>
          </a:p>
          <a:p>
            <a:r>
              <a:rPr lang="tr-TR" dirty="0"/>
              <a:t>John </a:t>
            </a:r>
            <a:r>
              <a:rPr lang="tr-TR" dirty="0" err="1"/>
              <a:t>Lydgate</a:t>
            </a:r>
            <a:endParaRPr lang="tr-TR" dirty="0"/>
          </a:p>
          <a:p>
            <a:r>
              <a:rPr lang="tr-TR" dirty="0" err="1"/>
              <a:t>Margery</a:t>
            </a:r>
            <a:r>
              <a:rPr lang="tr-TR" dirty="0"/>
              <a:t> </a:t>
            </a:r>
            <a:r>
              <a:rPr lang="tr-TR" dirty="0" err="1"/>
              <a:t>Kempe</a:t>
            </a:r>
            <a:endParaRPr lang="tr-TR" dirty="0"/>
          </a:p>
          <a:p>
            <a:r>
              <a:rPr lang="tr-TR" dirty="0" err="1"/>
              <a:t>Sir</a:t>
            </a:r>
            <a:r>
              <a:rPr lang="tr-TR" dirty="0"/>
              <a:t> Thomas </a:t>
            </a:r>
            <a:r>
              <a:rPr lang="tr-TR" dirty="0" err="1"/>
              <a:t>Malory</a:t>
            </a:r>
            <a:r>
              <a:rPr lang="tr-TR" dirty="0"/>
              <a:t>, Arthur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knights</a:t>
            </a:r>
            <a:r>
              <a:rPr lang="tr-TR" dirty="0"/>
              <a:t>, </a:t>
            </a:r>
            <a:r>
              <a:rPr lang="tr-TR" dirty="0" err="1"/>
              <a:t>Morte</a:t>
            </a:r>
            <a:r>
              <a:rPr lang="tr-TR" dirty="0"/>
              <a:t> </a:t>
            </a:r>
            <a:r>
              <a:rPr lang="tr-TR" dirty="0" err="1"/>
              <a:t>D’Arthur</a:t>
            </a:r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41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1797-2582-4A3F-B225-8826CF35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Homeworks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D93D4-AEC8-4190-BB44-7B9D11CDE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Beowulf, </a:t>
            </a:r>
            <a:endParaRPr lang="tr-T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Sir Gawain and the Green Knight, </a:t>
            </a:r>
            <a:endParaRPr lang="tr-T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Chaucer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tr-T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Canterbury Tales</a:t>
            </a:r>
            <a:endParaRPr lang="tr-T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William Langland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0772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06A1-AE47-4881-9399-9F287F2D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16th Century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1B1623-2066-4721-871E-47C524F85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091141"/>
            <a:ext cx="7188199" cy="467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1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EF58E1-B135-4978-97F7-D5C1A6D7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271"/>
            <a:ext cx="10515600" cy="112841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52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C0D3E1-3A4A-4E34-94FB-A3448B99C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8" r="-1" b="1202"/>
          <a:stretch/>
        </p:blipFill>
        <p:spPr>
          <a:xfrm>
            <a:off x="838200" y="1767154"/>
            <a:ext cx="10512547" cy="45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B1BB3-AA1B-4EEA-A4EB-D836E4484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2611"/>
            <a:ext cx="10515600" cy="5704352"/>
          </a:xfrm>
        </p:spPr>
        <p:txBody>
          <a:bodyPr/>
          <a:lstStyle/>
          <a:p>
            <a:r>
              <a:rPr lang="tr-TR" dirty="0"/>
              <a:t>Thomas </a:t>
            </a:r>
            <a:r>
              <a:rPr lang="tr-TR" dirty="0" err="1"/>
              <a:t>More’s</a:t>
            </a:r>
            <a:r>
              <a:rPr lang="tr-TR" dirty="0"/>
              <a:t> </a:t>
            </a:r>
            <a:r>
              <a:rPr lang="tr-TR" dirty="0" err="1"/>
              <a:t>Utopia</a:t>
            </a:r>
            <a:r>
              <a:rPr lang="tr-TR" dirty="0"/>
              <a:t>, </a:t>
            </a:r>
            <a:r>
              <a:rPr lang="tr-TR" dirty="0" err="1"/>
              <a:t>written</a:t>
            </a:r>
            <a:r>
              <a:rPr lang="tr-TR" dirty="0"/>
              <a:t> in Latin</a:t>
            </a:r>
          </a:p>
          <a:p>
            <a:r>
              <a:rPr lang="en-US" dirty="0"/>
              <a:t>The court was a center of culture as well as power: court entertainments</a:t>
            </a:r>
            <a:r>
              <a:rPr lang="tr-TR" dirty="0"/>
              <a:t> </a:t>
            </a:r>
            <a:r>
              <a:rPr lang="en-US" dirty="0"/>
              <a:t>such as theater and masque (a sumptuous, elaborately costumed performance</a:t>
            </a:r>
            <a:r>
              <a:rPr lang="tr-TR" dirty="0"/>
              <a:t> </a:t>
            </a:r>
            <a:r>
              <a:rPr lang="en-US" dirty="0"/>
              <a:t>of dance, song, and poetry); court fashions in dress and speech; court tastes</a:t>
            </a:r>
            <a:r>
              <a:rPr lang="tr-TR" dirty="0"/>
              <a:t> </a:t>
            </a:r>
            <a:r>
              <a:rPr lang="en-US" dirty="0"/>
              <a:t>in painting, music, and poetry—all shaped the taste and the imagination of</a:t>
            </a:r>
            <a:r>
              <a:rPr lang="tr-TR" dirty="0"/>
              <a:t> </a:t>
            </a:r>
            <a:r>
              <a:rPr lang="en-US" dirty="0"/>
              <a:t>the country as a whole. Culture and power were not, in any case, easily separable</a:t>
            </a:r>
            <a:r>
              <a:rPr lang="tr-TR" dirty="0"/>
              <a:t> </a:t>
            </a:r>
            <a:r>
              <a:rPr lang="en-US" dirty="0"/>
              <a:t>in Tudor England.</a:t>
            </a:r>
            <a:endParaRPr lang="tr-TR" dirty="0"/>
          </a:p>
          <a:p>
            <a:r>
              <a:rPr lang="tr-TR" dirty="0" err="1"/>
              <a:t>Renaissance</a:t>
            </a:r>
            <a:r>
              <a:rPr lang="tr-TR" dirty="0"/>
              <a:t>, </a:t>
            </a:r>
            <a:r>
              <a:rPr lang="tr-TR" dirty="0" err="1"/>
              <a:t>humanism</a:t>
            </a:r>
            <a:r>
              <a:rPr lang="tr-TR" dirty="0"/>
              <a:t>, </a:t>
            </a:r>
            <a:r>
              <a:rPr lang="tr-TR" dirty="0" err="1"/>
              <a:t>classical</a:t>
            </a:r>
            <a:r>
              <a:rPr lang="tr-TR" dirty="0"/>
              <a:t> </a:t>
            </a:r>
            <a:r>
              <a:rPr lang="tr-TR" dirty="0" err="1"/>
              <a:t>revival</a:t>
            </a:r>
            <a:r>
              <a:rPr lang="tr-TR" dirty="0"/>
              <a:t>, </a:t>
            </a:r>
            <a:r>
              <a:rPr lang="tr-TR" dirty="0" err="1"/>
              <a:t>Italy</a:t>
            </a:r>
            <a:endParaRPr lang="tr-TR" dirty="0"/>
          </a:p>
          <a:p>
            <a:r>
              <a:rPr lang="tr-TR" dirty="0" err="1"/>
              <a:t>Reformation</a:t>
            </a:r>
            <a:endParaRPr lang="tr-TR" dirty="0"/>
          </a:p>
          <a:p>
            <a:r>
              <a:rPr lang="tr-TR" dirty="0"/>
              <a:t>Elizabeth, </a:t>
            </a:r>
            <a:r>
              <a:rPr lang="tr-TR" dirty="0" err="1"/>
              <a:t>theatre</a:t>
            </a:r>
            <a:endParaRPr lang="tr-TR" dirty="0"/>
          </a:p>
          <a:p>
            <a:r>
              <a:rPr lang="tr-TR" dirty="0"/>
              <a:t>Shakespeare</a:t>
            </a:r>
          </a:p>
        </p:txBody>
      </p:sp>
    </p:spTree>
    <p:extLst>
      <p:ext uri="{BB962C8B-B14F-4D97-AF65-F5344CB8AC3E}">
        <p14:creationId xmlns:p14="http://schemas.microsoft.com/office/powerpoint/2010/main" val="1359532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AEDC-DBDC-489D-8425-CBBACF38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Homeworks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33AC9-D4A3-4FB6-9CC2-6F3003AB9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Thomas More, Utopia, </a:t>
            </a:r>
            <a:endParaRPr lang="tr-TR" dirty="0"/>
          </a:p>
          <a:p>
            <a:r>
              <a:rPr lang="en-GB" dirty="0"/>
              <a:t>Edmund Spenser, The Faerie </a:t>
            </a:r>
            <a:r>
              <a:rPr lang="en-GB" dirty="0" err="1"/>
              <a:t>Queene</a:t>
            </a:r>
            <a:r>
              <a:rPr lang="en-GB" dirty="0"/>
              <a:t>, </a:t>
            </a:r>
            <a:endParaRPr lang="tr-TR" dirty="0"/>
          </a:p>
          <a:p>
            <a:r>
              <a:rPr lang="en-GB" dirty="0"/>
              <a:t>Sir Philip Sidney, </a:t>
            </a:r>
            <a:endParaRPr lang="tr-TR" dirty="0"/>
          </a:p>
          <a:p>
            <a:r>
              <a:rPr lang="en-GB" dirty="0"/>
              <a:t>William Shakespeare, Othello, Macbeth</a:t>
            </a:r>
          </a:p>
        </p:txBody>
      </p:sp>
    </p:spTree>
    <p:extLst>
      <p:ext uri="{BB962C8B-B14F-4D97-AF65-F5344CB8AC3E}">
        <p14:creationId xmlns:p14="http://schemas.microsoft.com/office/powerpoint/2010/main" val="1049969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0242FE-E0E1-44B5-981F-EE083CA082D5}"/>
</file>

<file path=customXml/itemProps2.xml><?xml version="1.0" encoding="utf-8"?>
<ds:datastoreItem xmlns:ds="http://schemas.openxmlformats.org/officeDocument/2006/customXml" ds:itemID="{1B77A242-1BFE-4E66-87DC-5B4F0B485A4A}"/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404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Anglo-Saxon Literature</vt:lpstr>
      <vt:lpstr>Anglo-Norman Literature</vt:lpstr>
      <vt:lpstr>14th Century</vt:lpstr>
      <vt:lpstr>15th century</vt:lpstr>
      <vt:lpstr>Homeworks</vt:lpstr>
      <vt:lpstr>The 16th Century</vt:lpstr>
      <vt:lpstr>PowerPoint Presentation</vt:lpstr>
      <vt:lpstr>PowerPoint Presentation</vt:lpstr>
      <vt:lpstr>Homeworks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Anglo-Saxon, Anglo-Norman and Medieval English Literature</dc:title>
  <dc:creator>Mustafa</dc:creator>
  <cp:lastModifiedBy>Mustafa</cp:lastModifiedBy>
  <cp:revision>42</cp:revision>
  <dcterms:created xsi:type="dcterms:W3CDTF">2022-02-26T15:55:50Z</dcterms:created>
  <dcterms:modified xsi:type="dcterms:W3CDTF">2023-03-13T15:03:09Z</dcterms:modified>
</cp:coreProperties>
</file>